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6858000" cx="12192000"/>
  <p:notesSz cx="6858000" cy="9144000"/>
  <p:embeddedFontLst>
    <p:embeddedFont>
      <p:font typeface="Century Gothic"/>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5" roundtripDataSignature="AMtx7mjL2PNFQ0XVvdfAXmH+MaHRgIhXz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CenturyGothic-bold.fntdata"/><Relationship Id="rId21" Type="http://schemas.openxmlformats.org/officeDocument/2006/relationships/font" Target="fonts/CenturyGothic-regular.fntdata"/><Relationship Id="rId24" Type="http://schemas.openxmlformats.org/officeDocument/2006/relationships/font" Target="fonts/CenturyGothic-boldItalic.fntdata"/><Relationship Id="rId23" Type="http://schemas.openxmlformats.org/officeDocument/2006/relationships/font" Target="fonts/CenturyGothic-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customschemas.google.com/relationships/presentationmetadata" Target="meta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400"/>
              <a:t>Hello. My name is Yusuf Wong, and today I’lll be presenting my Elbow Exoskeleton Final Project. I want to first give a huge shout out to Professor Hao Su, and the Doctoral teaching Assistance Selena and Bownen. They’ve definitely been a great help!</a:t>
            </a:r>
            <a:endParaRPr/>
          </a:p>
        </p:txBody>
      </p:sp>
      <p:sp>
        <p:nvSpPr>
          <p:cNvPr id="150" name="Google Shape;150;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 here is the code for admittance control that essentially uses the measured weight from the load cell, and whenever the loadcell experiences a certain amount of stress, or weight, the servo motor rotates to the desired position depending on the amount of load.</a:t>
            </a:r>
            <a:endParaRPr/>
          </a:p>
        </p:txBody>
      </p:sp>
      <p:sp>
        <p:nvSpPr>
          <p:cNvPr id="228" name="Google Shape;228;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Here is a demo of the admittance control.</a:t>
            </a:r>
            <a:endParaRPr/>
          </a:p>
        </p:txBody>
      </p:sp>
      <p:sp>
        <p:nvSpPr>
          <p:cNvPr id="237" name="Google Shape;237;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 name="Google Shape;243;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And finally virtual wall  control. This is essentially the same as admittance control, except that now I used a virtual wall safety check function so that the positioned desired doesn’t exceed the bounds of the minimum and maximum desired angular position.</a:t>
            </a:r>
            <a:endParaRPr/>
          </a:p>
        </p:txBody>
      </p:sp>
      <p:sp>
        <p:nvSpPr>
          <p:cNvPr id="244" name="Google Shape;244;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 name="Google Shape;253;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Finally, here is a demo of the virtual wall control.</a:t>
            </a:r>
            <a:endParaRPr/>
          </a:p>
        </p:txBody>
      </p:sp>
      <p:sp>
        <p:nvSpPr>
          <p:cNvPr id="254" name="Google Shape;254;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 name="Google Shape;26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One big problem I had was that a piece of the Servo Motor-Load cell attachment broke off and I was scared at first because I was pressured for time to show a demo for the admittance control. But I compromised by screwing two nuts on the bottom of the attachment and then wrapping the whole thing in electrical tape as much as possible, being more careful of not pressing too hard that could easily break the other end as well.</a:t>
            </a:r>
            <a:endParaRPr/>
          </a:p>
        </p:txBody>
      </p:sp>
      <p:sp>
        <p:nvSpPr>
          <p:cNvPr id="261" name="Google Shape;261;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 name="Google Shape;269;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Finally, just to summarize the things that I learned from this project. One thing I learned was understanding how to 3D model a robotic arm assembly. I also learned that there are many different ways of control, such as reading load cell sensor data, understanding how servo motors use PID control, as well as how IMU sensors work. I also learned Arduino programming of learning how to code a Servo motor and control it, as well as reading, interpreting, and utilizing analog data from both the servo and a load cell. And finally, and I think most importantly, is that I learned how to debug and analyze Arduino coding problems throughout this project by using a lot of Serial.println statements. As a computer science minor, this is very useful for the software projects in any engineering industry.</a:t>
            </a:r>
            <a:endParaRPr/>
          </a:p>
        </p:txBody>
      </p:sp>
      <p:sp>
        <p:nvSpPr>
          <p:cNvPr id="270" name="Google Shape;270;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Thank you, especially to the Doctoral TA’s Selena and Bowen. They’ve been an amazing help!!!!</a:t>
            </a:r>
            <a:endParaRPr/>
          </a:p>
        </p:txBody>
      </p:sp>
      <p:sp>
        <p:nvSpPr>
          <p:cNvPr id="281" name="Google Shape;281;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400"/>
              <a:t>So just some background. The purpose of this project is to design an exoskeleton that would be beneficial for both the medical industry, as well as warehouse and factory workers. This area of study is incredible useful to help anyone who would need elbow assistance, including disabled patients and factory workers who put a lot of train on their backs, limbs, and forearms when carrying and moving heavy load. The purpose of this project is to design an exoskeleton that can put less strain on a person. And we do this by using SolidWorks to generate design concepts and assemblies, as well as utilize mechatronics concepts such as Arduino programming, loadcell sensors, and motor control.</a:t>
            </a:r>
            <a:endParaRPr/>
          </a:p>
        </p:txBody>
      </p:sp>
      <p:sp>
        <p:nvSpPr>
          <p:cNvPr id="157" name="Google Shape;157;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 name="Google Shape;16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400"/>
              <a:t>So here is my SolidWorks design. There are two upper arm cuffs, a linkage to these cuffs, an Upper arm servo attachment, a high torque servo motor, a lower arm servo attachment, a bolt, a loadcell, and finally the lower arm cuff.</a:t>
            </a:r>
            <a:endParaRPr/>
          </a:p>
        </p:txBody>
      </p:sp>
      <p:sp>
        <p:nvSpPr>
          <p:cNvPr id="170" name="Google Shape;170;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purpose of having that bolt is to have 2 degree of Freedom. The user would have free lateral and medial rotation, which is shown on the left image, and the servo motor would provide flexion and extension for the 2</a:t>
            </a:r>
            <a:r>
              <a:rPr baseline="30000" lang="en-US"/>
              <a:t>nd</a:t>
            </a:r>
            <a:r>
              <a:rPr lang="en-US"/>
              <a:t> degree of motion. I can open up my SolidWorks file just so that you can also get an idea of how it behaves.</a:t>
            </a:r>
            <a:endParaRPr/>
          </a:p>
        </p:txBody>
      </p:sp>
      <p:sp>
        <p:nvSpPr>
          <p:cNvPr id="177" name="Google Shape;177;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 name="Google Shape;184;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 here is the Position Point to point video demonstration. We can see that the arm goes from one angle to another multiple times until it reaches a finite number of cycles.</a:t>
            </a:r>
            <a:endParaRPr/>
          </a:p>
        </p:txBody>
      </p:sp>
      <p:sp>
        <p:nvSpPr>
          <p:cNvPr id="185" name="Google Shape;185;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Here is Part 2 two of Position Control that use EEPROM memory management that saves the trajectory  of a movement for a few seconds. This is done by taking several samples every few milliseconds which is then used to map the movement when replaying the trajectory.</a:t>
            </a:r>
            <a:endParaRPr/>
          </a:p>
        </p:txBody>
      </p:sp>
      <p:sp>
        <p:nvSpPr>
          <p:cNvPr id="193" name="Google Shape;193;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 name="Google Shape;201;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Here is a demo of the trajectory implementation.</a:t>
            </a:r>
            <a:endParaRPr/>
          </a:p>
        </p:txBody>
      </p:sp>
      <p:sp>
        <p:nvSpPr>
          <p:cNvPr id="202" name="Google Shape;202;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For the Admittance and Virtual Wall control, I needed to use a loadcell that had to first be calibrated, so here is my trying tot get data for linear regression calibration. I took different amount of weights or grams and recorded the amplified voltage output from the loadcell, and then used MATLAB to do linear regression.</a:t>
            </a:r>
            <a:endParaRPr/>
          </a:p>
        </p:txBody>
      </p:sp>
      <p:sp>
        <p:nvSpPr>
          <p:cNvPr id="209" name="Google Shape;209;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 name="Google Shape;21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 recorded 16 different weights by adding water to a bottle and measuring the mass for every datapoint. For each mass, I received certain values for amplified voltage, and was able to get a very well-established linear curve of y, which is equal to voltage, equals 1.5727 times the weight, in grams, plus 7.6603</a:t>
            </a:r>
            <a:endParaRPr/>
          </a:p>
        </p:txBody>
      </p:sp>
      <p:sp>
        <p:nvSpPr>
          <p:cNvPr id="218" name="Google Shape;21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 name="Shape 21"/>
        <p:cNvGrpSpPr/>
        <p:nvPr/>
      </p:nvGrpSpPr>
      <p:grpSpPr>
        <a:xfrm>
          <a:off x="0" y="0"/>
          <a:ext cx="0" cy="0"/>
          <a:chOff x="0" y="0"/>
          <a:chExt cx="0" cy="0"/>
        </a:xfrm>
      </p:grpSpPr>
      <p:sp>
        <p:nvSpPr>
          <p:cNvPr id="22" name="Google Shape;22;p18"/>
          <p:cNvSpPr txBox="1"/>
          <p:nvPr>
            <p:ph type="ctrTitle"/>
          </p:nvPr>
        </p:nvSpPr>
        <p:spPr>
          <a:xfrm>
            <a:off x="1154955" y="1447800"/>
            <a:ext cx="8825658" cy="332958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8"/>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lvl1pPr lvl="0" algn="l">
              <a:spcBef>
                <a:spcPts val="1000"/>
              </a:spcBef>
              <a:spcAft>
                <a:spcPts val="0"/>
              </a:spcAft>
              <a:buSzPts val="1600"/>
              <a:buNone/>
              <a:defRPr cap="none">
                <a:solidFill>
                  <a:srgbClr val="86D1D8"/>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p:txBody>
      </p:sp>
      <p:sp>
        <p:nvSpPr>
          <p:cNvPr id="24" name="Google Shape;24;p1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8" name="Shape 78"/>
        <p:cNvGrpSpPr/>
        <p:nvPr/>
      </p:nvGrpSpPr>
      <p:grpSpPr>
        <a:xfrm>
          <a:off x="0" y="0"/>
          <a:ext cx="0" cy="0"/>
          <a:chOff x="0" y="0"/>
          <a:chExt cx="0" cy="0"/>
        </a:xfrm>
      </p:grpSpPr>
      <p:sp>
        <p:nvSpPr>
          <p:cNvPr id="79" name="Google Shape;79;p27"/>
          <p:cNvSpPr txBox="1"/>
          <p:nvPr>
            <p:ph type="title"/>
          </p:nvPr>
        </p:nvSpPr>
        <p:spPr>
          <a:xfrm>
            <a:off x="1154956" y="4800587"/>
            <a:ext cx="882565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27"/>
          <p:cNvSpPr/>
          <p:nvPr>
            <p:ph idx="2" type="pic"/>
          </p:nvPr>
        </p:nvSpPr>
        <p:spPr>
          <a:xfrm>
            <a:off x="1154955" y="685800"/>
            <a:ext cx="8825658" cy="3640666"/>
          </a:xfrm>
          <a:prstGeom prst="roundRect">
            <a:avLst>
              <a:gd fmla="val 1858" name="adj"/>
            </a:avLst>
          </a:prstGeom>
          <a:noFill/>
          <a:ln>
            <a:noFill/>
          </a:ln>
          <a:effectLst>
            <a:outerShdw blurRad="50800" rotWithShape="0" algn="tl" dir="5400000" dist="50800">
              <a:srgbClr val="000000">
                <a:alpha val="42745"/>
              </a:srgbClr>
            </a:outerShdw>
          </a:effectLst>
        </p:spPr>
      </p:sp>
      <p:sp>
        <p:nvSpPr>
          <p:cNvPr id="81" name="Google Shape;81;p27"/>
          <p:cNvSpPr txBox="1"/>
          <p:nvPr>
            <p:ph idx="1" type="body"/>
          </p:nvPr>
        </p:nvSpPr>
        <p:spPr>
          <a:xfrm>
            <a:off x="1154956" y="5367325"/>
            <a:ext cx="8825656"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82" name="Google Shape;82;p2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2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85" name="Shape 85"/>
        <p:cNvGrpSpPr/>
        <p:nvPr/>
      </p:nvGrpSpPr>
      <p:grpSpPr>
        <a:xfrm>
          <a:off x="0" y="0"/>
          <a:ext cx="0" cy="0"/>
          <a:chOff x="0" y="0"/>
          <a:chExt cx="0" cy="0"/>
        </a:xfrm>
      </p:grpSpPr>
      <p:sp>
        <p:nvSpPr>
          <p:cNvPr id="86" name="Google Shape;86;p28"/>
          <p:cNvSpPr txBox="1"/>
          <p:nvPr>
            <p:ph type="title"/>
          </p:nvPr>
        </p:nvSpPr>
        <p:spPr>
          <a:xfrm>
            <a:off x="1154954" y="1447800"/>
            <a:ext cx="8825659" cy="1981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28"/>
          <p:cNvSpPr txBox="1"/>
          <p:nvPr>
            <p:ph idx="1" type="body"/>
          </p:nvPr>
        </p:nvSpPr>
        <p:spPr>
          <a:xfrm>
            <a:off x="1154954" y="3657600"/>
            <a:ext cx="8825659" cy="23622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88" name="Google Shape;88;p2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2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2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1" name="Shape 91"/>
        <p:cNvGrpSpPr/>
        <p:nvPr/>
      </p:nvGrpSpPr>
      <p:grpSpPr>
        <a:xfrm>
          <a:off x="0" y="0"/>
          <a:ext cx="0" cy="0"/>
          <a:chOff x="0" y="0"/>
          <a:chExt cx="0" cy="0"/>
        </a:xfrm>
      </p:grpSpPr>
      <p:sp>
        <p:nvSpPr>
          <p:cNvPr id="92" name="Google Shape;92;p29"/>
          <p:cNvSpPr txBox="1"/>
          <p:nvPr>
            <p:ph type="title"/>
          </p:nvPr>
        </p:nvSpPr>
        <p:spPr>
          <a:xfrm>
            <a:off x="1574801" y="1447800"/>
            <a:ext cx="7999315" cy="2323374"/>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29"/>
          <p:cNvSpPr txBox="1"/>
          <p:nvPr>
            <p:ph idx="1" type="body"/>
          </p:nvPr>
        </p:nvSpPr>
        <p:spPr>
          <a:xfrm>
            <a:off x="1930400" y="3771174"/>
            <a:ext cx="7279649" cy="34217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b="0" i="0" sz="1400" cap="small">
                <a:solidFill>
                  <a:srgbClr val="86D1D8"/>
                </a:solidFill>
                <a:latin typeface="Century Gothic"/>
                <a:ea typeface="Century Gothic"/>
                <a:cs typeface="Century Gothic"/>
                <a:sym typeface="Century Gothic"/>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4" name="Google Shape;94;p29"/>
          <p:cNvSpPr txBox="1"/>
          <p:nvPr>
            <p:ph idx="2" type="body"/>
          </p:nvPr>
        </p:nvSpPr>
        <p:spPr>
          <a:xfrm>
            <a:off x="1154954" y="4350657"/>
            <a:ext cx="8825659" cy="16764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5" name="Google Shape;95;p2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2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2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98" name="Google Shape;98;p29"/>
          <p:cNvSpPr txBox="1"/>
          <p:nvPr/>
        </p:nvSpPr>
        <p:spPr>
          <a:xfrm>
            <a:off x="898295" y="971253"/>
            <a:ext cx="801912" cy="196977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2200" u="none" cap="none" strike="noStrike">
                <a:solidFill>
                  <a:srgbClr val="86D1D8"/>
                </a:solidFill>
                <a:latin typeface="Arial"/>
                <a:ea typeface="Arial"/>
                <a:cs typeface="Arial"/>
                <a:sym typeface="Arial"/>
              </a:rPr>
              <a:t>“</a:t>
            </a:r>
            <a:endParaRPr/>
          </a:p>
        </p:txBody>
      </p:sp>
      <p:sp>
        <p:nvSpPr>
          <p:cNvPr id="99" name="Google Shape;99;p29"/>
          <p:cNvSpPr txBox="1"/>
          <p:nvPr/>
        </p:nvSpPr>
        <p:spPr>
          <a:xfrm>
            <a:off x="9330490" y="2613787"/>
            <a:ext cx="801912" cy="196977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2200" u="none" cap="none" strike="noStrike">
                <a:solidFill>
                  <a:srgbClr val="86D1D8"/>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0" name="Shape 100"/>
        <p:cNvGrpSpPr/>
        <p:nvPr/>
      </p:nvGrpSpPr>
      <p:grpSpPr>
        <a:xfrm>
          <a:off x="0" y="0"/>
          <a:ext cx="0" cy="0"/>
          <a:chOff x="0" y="0"/>
          <a:chExt cx="0" cy="0"/>
        </a:xfrm>
      </p:grpSpPr>
      <p:sp>
        <p:nvSpPr>
          <p:cNvPr id="101" name="Google Shape;101;p30"/>
          <p:cNvSpPr txBox="1"/>
          <p:nvPr>
            <p:ph type="title"/>
          </p:nvPr>
        </p:nvSpPr>
        <p:spPr>
          <a:xfrm>
            <a:off x="1154954" y="3124201"/>
            <a:ext cx="8825660" cy="165318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30"/>
          <p:cNvSpPr txBox="1"/>
          <p:nvPr>
            <p:ph idx="1" type="body"/>
          </p:nvPr>
        </p:nvSpPr>
        <p:spPr>
          <a:xfrm>
            <a:off x="1154954" y="4777381"/>
            <a:ext cx="8825659"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rgbClr val="86D1D8"/>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103" name="Google Shape;103;p3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3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3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6" name="Shape 106"/>
        <p:cNvGrpSpPr/>
        <p:nvPr/>
      </p:nvGrpSpPr>
      <p:grpSpPr>
        <a:xfrm>
          <a:off x="0" y="0"/>
          <a:ext cx="0" cy="0"/>
          <a:chOff x="0" y="0"/>
          <a:chExt cx="0" cy="0"/>
        </a:xfrm>
      </p:grpSpPr>
      <p:sp>
        <p:nvSpPr>
          <p:cNvPr id="107" name="Google Shape;107;p3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31"/>
          <p:cNvSpPr txBox="1"/>
          <p:nvPr>
            <p:ph idx="1" type="body"/>
          </p:nvPr>
        </p:nvSpPr>
        <p:spPr>
          <a:xfrm>
            <a:off x="632947" y="1981200"/>
            <a:ext cx="2946866"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09" name="Google Shape;109;p31"/>
          <p:cNvSpPr txBox="1"/>
          <p:nvPr>
            <p:ph idx="2" type="body"/>
          </p:nvPr>
        </p:nvSpPr>
        <p:spPr>
          <a:xfrm>
            <a:off x="652463" y="2667000"/>
            <a:ext cx="2927350"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10" name="Google Shape;110;p31"/>
          <p:cNvSpPr txBox="1"/>
          <p:nvPr>
            <p:ph idx="3" type="body"/>
          </p:nvPr>
        </p:nvSpPr>
        <p:spPr>
          <a:xfrm>
            <a:off x="3883659" y="1981200"/>
            <a:ext cx="2936241"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11" name="Google Shape;111;p31"/>
          <p:cNvSpPr txBox="1"/>
          <p:nvPr>
            <p:ph idx="4" type="body"/>
          </p:nvPr>
        </p:nvSpPr>
        <p:spPr>
          <a:xfrm>
            <a:off x="3873106" y="2667000"/>
            <a:ext cx="2946794"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12" name="Google Shape;112;p31"/>
          <p:cNvSpPr txBox="1"/>
          <p:nvPr>
            <p:ph idx="5" type="body"/>
          </p:nvPr>
        </p:nvSpPr>
        <p:spPr>
          <a:xfrm>
            <a:off x="7124700" y="1981200"/>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13" name="Google Shape;113;p31"/>
          <p:cNvSpPr txBox="1"/>
          <p:nvPr>
            <p:ph idx="6" type="body"/>
          </p:nvPr>
        </p:nvSpPr>
        <p:spPr>
          <a:xfrm>
            <a:off x="7124700" y="2667000"/>
            <a:ext cx="2932113"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114" name="Google Shape;114;p31"/>
          <p:cNvCxnSpPr/>
          <p:nvPr/>
        </p:nvCxnSpPr>
        <p:spPr>
          <a:xfrm>
            <a:off x="3726142" y="2133600"/>
            <a:ext cx="0" cy="39624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15" name="Google Shape;115;p31"/>
          <p:cNvCxnSpPr/>
          <p:nvPr/>
        </p:nvCxnSpPr>
        <p:spPr>
          <a:xfrm>
            <a:off x="6962227" y="2133600"/>
            <a:ext cx="0" cy="3966882"/>
          </a:xfrm>
          <a:prstGeom prst="straightConnector1">
            <a:avLst/>
          </a:prstGeom>
          <a:noFill/>
          <a:ln cap="flat" cmpd="sng" w="12700">
            <a:solidFill>
              <a:srgbClr val="86D1D8">
                <a:alpha val="40000"/>
              </a:srgbClr>
            </a:solidFill>
            <a:prstDash val="solid"/>
            <a:round/>
            <a:headEnd len="sm" w="sm" type="none"/>
            <a:tailEnd len="sm" w="sm" type="none"/>
          </a:ln>
        </p:spPr>
      </p:cxnSp>
      <p:sp>
        <p:nvSpPr>
          <p:cNvPr id="116" name="Google Shape;116;p3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3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3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9" name="Shape 119"/>
        <p:cNvGrpSpPr/>
        <p:nvPr/>
      </p:nvGrpSpPr>
      <p:grpSpPr>
        <a:xfrm>
          <a:off x="0" y="0"/>
          <a:ext cx="0" cy="0"/>
          <a:chOff x="0" y="0"/>
          <a:chExt cx="0" cy="0"/>
        </a:xfrm>
      </p:grpSpPr>
      <p:sp>
        <p:nvSpPr>
          <p:cNvPr id="120" name="Google Shape;120;p32"/>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32"/>
          <p:cNvSpPr txBox="1"/>
          <p:nvPr>
            <p:ph idx="1" type="body"/>
          </p:nvPr>
        </p:nvSpPr>
        <p:spPr>
          <a:xfrm>
            <a:off x="652463" y="4250949"/>
            <a:ext cx="2940050"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2" name="Google Shape;122;p32"/>
          <p:cNvSpPr/>
          <p:nvPr>
            <p:ph idx="2" type="pic"/>
          </p:nvPr>
        </p:nvSpPr>
        <p:spPr>
          <a:xfrm>
            <a:off x="652463" y="2209800"/>
            <a:ext cx="2940050"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23" name="Google Shape;123;p32"/>
          <p:cNvSpPr txBox="1"/>
          <p:nvPr>
            <p:ph idx="3" type="body"/>
          </p:nvPr>
        </p:nvSpPr>
        <p:spPr>
          <a:xfrm>
            <a:off x="652463" y="4827211"/>
            <a:ext cx="2940050"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4" name="Google Shape;124;p32"/>
          <p:cNvSpPr txBox="1"/>
          <p:nvPr>
            <p:ph idx="4" type="body"/>
          </p:nvPr>
        </p:nvSpPr>
        <p:spPr>
          <a:xfrm>
            <a:off x="3889375" y="4250949"/>
            <a:ext cx="2930525"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5" name="Google Shape;125;p32"/>
          <p:cNvSpPr/>
          <p:nvPr>
            <p:ph idx="5" type="pic"/>
          </p:nvPr>
        </p:nvSpPr>
        <p:spPr>
          <a:xfrm>
            <a:off x="3889374" y="2209800"/>
            <a:ext cx="2930525"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26" name="Google Shape;126;p32"/>
          <p:cNvSpPr txBox="1"/>
          <p:nvPr>
            <p:ph idx="6" type="body"/>
          </p:nvPr>
        </p:nvSpPr>
        <p:spPr>
          <a:xfrm>
            <a:off x="3888022" y="4827210"/>
            <a:ext cx="2934406"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7" name="Google Shape;127;p32"/>
          <p:cNvSpPr txBox="1"/>
          <p:nvPr>
            <p:ph idx="7" type="body"/>
          </p:nvPr>
        </p:nvSpPr>
        <p:spPr>
          <a:xfrm>
            <a:off x="7124700" y="4250949"/>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8" name="Google Shape;128;p32"/>
          <p:cNvSpPr/>
          <p:nvPr>
            <p:ph idx="8" type="pic"/>
          </p:nvPr>
        </p:nvSpPr>
        <p:spPr>
          <a:xfrm>
            <a:off x="7124699" y="2209800"/>
            <a:ext cx="2932113"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29" name="Google Shape;129;p32"/>
          <p:cNvSpPr txBox="1"/>
          <p:nvPr>
            <p:ph idx="9" type="body"/>
          </p:nvPr>
        </p:nvSpPr>
        <p:spPr>
          <a:xfrm>
            <a:off x="7124575" y="4827208"/>
            <a:ext cx="2935997"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130" name="Google Shape;130;p32"/>
          <p:cNvCxnSpPr/>
          <p:nvPr/>
        </p:nvCxnSpPr>
        <p:spPr>
          <a:xfrm>
            <a:off x="3726142" y="2133600"/>
            <a:ext cx="0" cy="39624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31" name="Google Shape;131;p32"/>
          <p:cNvCxnSpPr/>
          <p:nvPr/>
        </p:nvCxnSpPr>
        <p:spPr>
          <a:xfrm>
            <a:off x="6962227" y="2133600"/>
            <a:ext cx="0" cy="3966882"/>
          </a:xfrm>
          <a:prstGeom prst="straightConnector1">
            <a:avLst/>
          </a:prstGeom>
          <a:noFill/>
          <a:ln cap="flat" cmpd="sng" w="12700">
            <a:solidFill>
              <a:srgbClr val="86D1D8">
                <a:alpha val="40000"/>
              </a:srgbClr>
            </a:solidFill>
            <a:prstDash val="solid"/>
            <a:round/>
            <a:headEnd len="sm" w="sm" type="none"/>
            <a:tailEnd len="sm" w="sm" type="none"/>
          </a:ln>
        </p:spPr>
      </p:cxnSp>
      <p:sp>
        <p:nvSpPr>
          <p:cNvPr id="132" name="Google Shape;132;p3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3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3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5" name="Shape 135"/>
        <p:cNvGrpSpPr/>
        <p:nvPr/>
      </p:nvGrpSpPr>
      <p:grpSpPr>
        <a:xfrm>
          <a:off x="0" y="0"/>
          <a:ext cx="0" cy="0"/>
          <a:chOff x="0" y="0"/>
          <a:chExt cx="0" cy="0"/>
        </a:xfrm>
      </p:grpSpPr>
      <p:sp>
        <p:nvSpPr>
          <p:cNvPr id="136" name="Google Shape;136;p3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33"/>
          <p:cNvSpPr txBox="1"/>
          <p:nvPr>
            <p:ph idx="1" type="body"/>
          </p:nvPr>
        </p:nvSpPr>
        <p:spPr>
          <a:xfrm rot="5400000">
            <a:off x="3478842" y="-322612"/>
            <a:ext cx="4195481" cy="894654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38" name="Google Shape;138;p3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3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3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1" name="Shape 141"/>
        <p:cNvGrpSpPr/>
        <p:nvPr/>
      </p:nvGrpSpPr>
      <p:grpSpPr>
        <a:xfrm>
          <a:off x="0" y="0"/>
          <a:ext cx="0" cy="0"/>
          <a:chOff x="0" y="0"/>
          <a:chExt cx="0" cy="0"/>
        </a:xfrm>
      </p:grpSpPr>
      <p:sp>
        <p:nvSpPr>
          <p:cNvPr id="142" name="Google Shape;142;p34"/>
          <p:cNvSpPr txBox="1"/>
          <p:nvPr>
            <p:ph type="title"/>
          </p:nvPr>
        </p:nvSpPr>
        <p:spPr>
          <a:xfrm rot="5400000">
            <a:off x="6267450" y="2466975"/>
            <a:ext cx="5826125" cy="17526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34"/>
          <p:cNvSpPr txBox="1"/>
          <p:nvPr>
            <p:ph idx="1" type="body"/>
          </p:nvPr>
        </p:nvSpPr>
        <p:spPr>
          <a:xfrm rot="5400000">
            <a:off x="1679576" y="-139699"/>
            <a:ext cx="5368924" cy="742314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44" name="Google Shape;144;p3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3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3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 name="Shape 27"/>
        <p:cNvGrpSpPr/>
        <p:nvPr/>
      </p:nvGrpSpPr>
      <p:grpSpPr>
        <a:xfrm>
          <a:off x="0" y="0"/>
          <a:ext cx="0" cy="0"/>
          <a:chOff x="0" y="0"/>
          <a:chExt cx="0" cy="0"/>
        </a:xfrm>
      </p:grpSpPr>
      <p:sp>
        <p:nvSpPr>
          <p:cNvPr id="28" name="Google Shape;28;p19"/>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9"/>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30" name="Google Shape;30;p1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sp>
        <p:nvSpPr>
          <p:cNvPr id="34" name="Google Shape;34;p20"/>
          <p:cNvSpPr txBox="1"/>
          <p:nvPr>
            <p:ph type="title"/>
          </p:nvPr>
        </p:nvSpPr>
        <p:spPr>
          <a:xfrm>
            <a:off x="1154956" y="2861733"/>
            <a:ext cx="8825657" cy="191564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0"/>
          <p:cNvSpPr txBox="1"/>
          <p:nvPr>
            <p:ph idx="1" type="body"/>
          </p:nvPr>
        </p:nvSpPr>
        <p:spPr>
          <a:xfrm>
            <a:off x="1154955" y="4777381"/>
            <a:ext cx="882565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rgbClr val="86D1D8"/>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36" name="Google Shape;36;p2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2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sp>
        <p:nvSpPr>
          <p:cNvPr id="40" name="Google Shape;40;p2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21"/>
          <p:cNvSpPr txBox="1"/>
          <p:nvPr>
            <p:ph idx="1" type="body"/>
          </p:nvPr>
        </p:nvSpPr>
        <p:spPr>
          <a:xfrm>
            <a:off x="1103312" y="2060575"/>
            <a:ext cx="4396339" cy="419576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42" name="Google Shape;42;p21"/>
          <p:cNvSpPr txBox="1"/>
          <p:nvPr>
            <p:ph idx="2" type="body"/>
          </p:nvPr>
        </p:nvSpPr>
        <p:spPr>
          <a:xfrm>
            <a:off x="5654493" y="2056092"/>
            <a:ext cx="4396341" cy="4200245"/>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43" name="Google Shape;43;p2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2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6" name="Shape 46"/>
        <p:cNvGrpSpPr/>
        <p:nvPr/>
      </p:nvGrpSpPr>
      <p:grpSpPr>
        <a:xfrm>
          <a:off x="0" y="0"/>
          <a:ext cx="0" cy="0"/>
          <a:chOff x="0" y="0"/>
          <a:chExt cx="0" cy="0"/>
        </a:xfrm>
      </p:grpSpPr>
      <p:sp>
        <p:nvSpPr>
          <p:cNvPr id="47" name="Google Shape;47;p22"/>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2"/>
          <p:cNvSpPr txBox="1"/>
          <p:nvPr>
            <p:ph idx="1" type="body"/>
          </p:nvPr>
        </p:nvSpPr>
        <p:spPr>
          <a:xfrm>
            <a:off x="1103313" y="1905000"/>
            <a:ext cx="439633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49" name="Google Shape;49;p22"/>
          <p:cNvSpPr txBox="1"/>
          <p:nvPr>
            <p:ph idx="2" type="body"/>
          </p:nvPr>
        </p:nvSpPr>
        <p:spPr>
          <a:xfrm>
            <a:off x="1103312"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50" name="Google Shape;50;p22"/>
          <p:cNvSpPr txBox="1"/>
          <p:nvPr>
            <p:ph idx="3" type="body"/>
          </p:nvPr>
        </p:nvSpPr>
        <p:spPr>
          <a:xfrm>
            <a:off x="5654495" y="1905000"/>
            <a:ext cx="439633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51" name="Google Shape;51;p22"/>
          <p:cNvSpPr txBox="1"/>
          <p:nvPr>
            <p:ph idx="4" type="body"/>
          </p:nvPr>
        </p:nvSpPr>
        <p:spPr>
          <a:xfrm>
            <a:off x="5654495"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52" name="Google Shape;52;p2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2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2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2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2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2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4" name="Shape 64"/>
        <p:cNvGrpSpPr/>
        <p:nvPr/>
      </p:nvGrpSpPr>
      <p:grpSpPr>
        <a:xfrm>
          <a:off x="0" y="0"/>
          <a:ext cx="0" cy="0"/>
          <a:chOff x="0" y="0"/>
          <a:chExt cx="0" cy="0"/>
        </a:xfrm>
      </p:grpSpPr>
      <p:sp>
        <p:nvSpPr>
          <p:cNvPr id="65" name="Google Shape;65;p25"/>
          <p:cNvSpPr txBox="1"/>
          <p:nvPr>
            <p:ph type="title"/>
          </p:nvPr>
        </p:nvSpPr>
        <p:spPr>
          <a:xfrm>
            <a:off x="1154953" y="1447800"/>
            <a:ext cx="3401064" cy="1447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5"/>
          <p:cNvSpPr txBox="1"/>
          <p:nvPr>
            <p:ph idx="1" type="body"/>
          </p:nvPr>
        </p:nvSpPr>
        <p:spPr>
          <a:xfrm>
            <a:off x="4784616" y="1447800"/>
            <a:ext cx="5195997" cy="4572000"/>
          </a:xfrm>
          <a:prstGeom prst="rect">
            <a:avLst/>
          </a:prstGeom>
          <a:noFill/>
          <a:ln>
            <a:noFill/>
          </a:ln>
        </p:spPr>
        <p:txBody>
          <a:bodyPr anchorCtr="0" anchor="ctr" bIns="45700" lIns="91425" spcFirstLastPara="1" rIns="91425" wrap="square" tIns="45700">
            <a:normAutofit/>
          </a:bodyPr>
          <a:lstStyle>
            <a:lvl1pPr indent="-330200" lvl="0" marL="457200" algn="l">
              <a:spcBef>
                <a:spcPts val="1000"/>
              </a:spcBef>
              <a:spcAft>
                <a:spcPts val="0"/>
              </a:spcAft>
              <a:buSzPts val="1600"/>
              <a:buChar char="►"/>
              <a:defRPr sz="2000"/>
            </a:lvl1pPr>
            <a:lvl2pPr indent="-320040" lvl="1" marL="914400" algn="l">
              <a:spcBef>
                <a:spcPts val="1000"/>
              </a:spcBef>
              <a:spcAft>
                <a:spcPts val="0"/>
              </a:spcAft>
              <a:buSzPts val="1440"/>
              <a:buChar char="►"/>
              <a:defRPr sz="1800"/>
            </a:lvl2pPr>
            <a:lvl3pPr indent="-309880" lvl="2" marL="1371600" algn="l">
              <a:spcBef>
                <a:spcPts val="1000"/>
              </a:spcBef>
              <a:spcAft>
                <a:spcPts val="0"/>
              </a:spcAft>
              <a:buSzPts val="1280"/>
              <a:buChar char="►"/>
              <a:defRPr sz="1600"/>
            </a:lvl3pPr>
            <a:lvl4pPr indent="-299719" lvl="3" marL="1828800" algn="l">
              <a:spcBef>
                <a:spcPts val="1000"/>
              </a:spcBef>
              <a:spcAft>
                <a:spcPts val="0"/>
              </a:spcAft>
              <a:buSzPts val="1120"/>
              <a:buChar char="►"/>
              <a:defRPr sz="1400"/>
            </a:lvl4pPr>
            <a:lvl5pPr indent="-299720" lvl="4" marL="2286000" algn="l">
              <a:spcBef>
                <a:spcPts val="1000"/>
              </a:spcBef>
              <a:spcAft>
                <a:spcPts val="0"/>
              </a:spcAft>
              <a:buSzPts val="1120"/>
              <a:buChar char="►"/>
              <a:defRPr sz="1400"/>
            </a:lvl5pPr>
            <a:lvl6pPr indent="-299720" lvl="5" marL="2743200" algn="l">
              <a:spcBef>
                <a:spcPts val="1000"/>
              </a:spcBef>
              <a:spcAft>
                <a:spcPts val="0"/>
              </a:spcAft>
              <a:buSzPts val="1120"/>
              <a:buChar char="►"/>
              <a:defRPr sz="1400"/>
            </a:lvl6pPr>
            <a:lvl7pPr indent="-299720" lvl="6" marL="3200400" algn="l">
              <a:spcBef>
                <a:spcPts val="1000"/>
              </a:spcBef>
              <a:spcAft>
                <a:spcPts val="0"/>
              </a:spcAft>
              <a:buSzPts val="1120"/>
              <a:buChar char="►"/>
              <a:defRPr sz="1400"/>
            </a:lvl7pPr>
            <a:lvl8pPr indent="-299720" lvl="7" marL="3657600" algn="l">
              <a:spcBef>
                <a:spcPts val="1000"/>
              </a:spcBef>
              <a:spcAft>
                <a:spcPts val="0"/>
              </a:spcAft>
              <a:buSzPts val="1120"/>
              <a:buChar char="►"/>
              <a:defRPr sz="1400"/>
            </a:lvl8pPr>
            <a:lvl9pPr indent="-299720" lvl="8" marL="4114800" algn="l">
              <a:spcBef>
                <a:spcPts val="1000"/>
              </a:spcBef>
              <a:spcAft>
                <a:spcPts val="0"/>
              </a:spcAft>
              <a:buSzPts val="1120"/>
              <a:buChar char="►"/>
              <a:defRPr sz="1400"/>
            </a:lvl9pPr>
          </a:lstStyle>
          <a:p/>
        </p:txBody>
      </p:sp>
      <p:sp>
        <p:nvSpPr>
          <p:cNvPr id="67" name="Google Shape;67;p25"/>
          <p:cNvSpPr txBox="1"/>
          <p:nvPr>
            <p:ph idx="2" type="body"/>
          </p:nvPr>
        </p:nvSpPr>
        <p:spPr>
          <a:xfrm>
            <a:off x="1154953" y="3129280"/>
            <a:ext cx="3401063" cy="289559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68" name="Google Shape;68;p2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2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1" name="Shape 71"/>
        <p:cNvGrpSpPr/>
        <p:nvPr/>
      </p:nvGrpSpPr>
      <p:grpSpPr>
        <a:xfrm>
          <a:off x="0" y="0"/>
          <a:ext cx="0" cy="0"/>
          <a:chOff x="0" y="0"/>
          <a:chExt cx="0" cy="0"/>
        </a:xfrm>
      </p:grpSpPr>
      <p:sp>
        <p:nvSpPr>
          <p:cNvPr id="72" name="Google Shape;72;p26"/>
          <p:cNvSpPr txBox="1"/>
          <p:nvPr>
            <p:ph type="title"/>
          </p:nvPr>
        </p:nvSpPr>
        <p:spPr>
          <a:xfrm>
            <a:off x="1153907" y="1854192"/>
            <a:ext cx="5092906" cy="157480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3600"/>
              <a:buFont typeface="Century Gothic"/>
              <a:buNone/>
              <a:defRPr b="0"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6"/>
          <p:cNvSpPr/>
          <p:nvPr>
            <p:ph idx="2" type="pic"/>
          </p:nvPr>
        </p:nvSpPr>
        <p:spPr>
          <a:xfrm>
            <a:off x="6949546" y="1143000"/>
            <a:ext cx="3200400" cy="4572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74" name="Google Shape;74;p26"/>
          <p:cNvSpPr txBox="1"/>
          <p:nvPr>
            <p:ph idx="1" type="body"/>
          </p:nvPr>
        </p:nvSpPr>
        <p:spPr>
          <a:xfrm>
            <a:off x="1154954" y="3657600"/>
            <a:ext cx="5084979" cy="13716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75" name="Google Shape;75;p2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5.xml"/><Relationship Id="rId11" Type="http://schemas.openxmlformats.org/officeDocument/2006/relationships/slideLayout" Target="../slideLayouts/slideLayout6.xml"/><Relationship Id="rId22" Type="http://schemas.openxmlformats.org/officeDocument/2006/relationships/slideLayout" Target="../slideLayouts/slideLayout17.xml"/><Relationship Id="rId10" Type="http://schemas.openxmlformats.org/officeDocument/2006/relationships/slideLayout" Target="../slideLayouts/slideLayout5.xml"/><Relationship Id="rId21" Type="http://schemas.openxmlformats.org/officeDocument/2006/relationships/slideLayout" Target="../slideLayouts/slideLayout16.xml"/><Relationship Id="rId13" Type="http://schemas.openxmlformats.org/officeDocument/2006/relationships/slideLayout" Target="../slideLayouts/slideLayout8.xml"/><Relationship Id="rId12" Type="http://schemas.openxmlformats.org/officeDocument/2006/relationships/slideLayout" Target="../slideLayouts/slideLayout7.xml"/><Relationship Id="rId23" Type="http://schemas.openxmlformats.org/officeDocument/2006/relationships/theme" Target="../theme/theme1.xml"/><Relationship Id="rId1" Type="http://schemas.openxmlformats.org/officeDocument/2006/relationships/image" Target="../media/image14.png"/><Relationship Id="rId2" Type="http://schemas.openxmlformats.org/officeDocument/2006/relationships/image" Target="../media/image3.png"/><Relationship Id="rId3" Type="http://schemas.openxmlformats.org/officeDocument/2006/relationships/image" Target="../media/image21.png"/><Relationship Id="rId4" Type="http://schemas.openxmlformats.org/officeDocument/2006/relationships/image" Target="../media/image1.png"/><Relationship Id="rId9" Type="http://schemas.openxmlformats.org/officeDocument/2006/relationships/slideLayout" Target="../slideLayouts/slideLayout4.xml"/><Relationship Id="rId15" Type="http://schemas.openxmlformats.org/officeDocument/2006/relationships/slideLayout" Target="../slideLayouts/slideLayout10.xml"/><Relationship Id="rId14" Type="http://schemas.openxmlformats.org/officeDocument/2006/relationships/slideLayout" Target="../slideLayouts/slideLayout9.xml"/><Relationship Id="rId17" Type="http://schemas.openxmlformats.org/officeDocument/2006/relationships/slideLayout" Target="../slideLayouts/slideLayout12.xml"/><Relationship Id="rId16" Type="http://schemas.openxmlformats.org/officeDocument/2006/relationships/slideLayout" Target="../slideLayouts/slideLayout11.xml"/><Relationship Id="rId5" Type="http://schemas.openxmlformats.org/officeDocument/2006/relationships/image" Target="../media/image2.png"/><Relationship Id="rId19" Type="http://schemas.openxmlformats.org/officeDocument/2006/relationships/slideLayout" Target="../slideLayouts/slideLayout14.xml"/><Relationship Id="rId6" Type="http://schemas.openxmlformats.org/officeDocument/2006/relationships/slideLayout" Target="../slideLayouts/slideLayout1.xml"/><Relationship Id="rId18" Type="http://schemas.openxmlformats.org/officeDocument/2006/relationships/slideLayout" Target="../slideLayouts/slideLayout13.xml"/><Relationship Id="rId7" Type="http://schemas.openxmlformats.org/officeDocument/2006/relationships/slideLayout" Target="../slideLayouts/slideLayout2.xml"/><Relationship Id="rId8"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pic>
        <p:nvPicPr>
          <p:cNvPr id="10" name="Google Shape;10;p17"/>
          <p:cNvPicPr preferRelativeResize="0"/>
          <p:nvPr/>
        </p:nvPicPr>
        <p:blipFill rotWithShape="1">
          <a:blip r:embed="rId2">
            <a:alphaModFix/>
          </a:blip>
          <a:srcRect b="0" l="3613" r="0" t="0"/>
          <a:stretch/>
        </p:blipFill>
        <p:spPr>
          <a:xfrm>
            <a:off x="0" y="2669685"/>
            <a:ext cx="4037012" cy="4188315"/>
          </a:xfrm>
          <a:prstGeom prst="rect">
            <a:avLst/>
          </a:prstGeom>
          <a:noFill/>
          <a:ln>
            <a:noFill/>
          </a:ln>
        </p:spPr>
      </p:pic>
      <p:pic>
        <p:nvPicPr>
          <p:cNvPr id="11" name="Google Shape;11;p17"/>
          <p:cNvPicPr preferRelativeResize="0"/>
          <p:nvPr/>
        </p:nvPicPr>
        <p:blipFill rotWithShape="1">
          <a:blip r:embed="rId3">
            <a:alphaModFix/>
          </a:blip>
          <a:srcRect b="0" l="35640" r="0" t="0"/>
          <a:stretch/>
        </p:blipFill>
        <p:spPr>
          <a:xfrm>
            <a:off x="0" y="2892347"/>
            <a:ext cx="1522412" cy="2365453"/>
          </a:xfrm>
          <a:prstGeom prst="rect">
            <a:avLst/>
          </a:prstGeom>
          <a:noFill/>
          <a:ln>
            <a:noFill/>
          </a:ln>
        </p:spPr>
      </p:pic>
      <p:sp>
        <p:nvSpPr>
          <p:cNvPr id="12" name="Google Shape;12;p17"/>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 name="Google Shape;13;p17"/>
          <p:cNvPicPr preferRelativeResize="0"/>
          <p:nvPr/>
        </p:nvPicPr>
        <p:blipFill rotWithShape="1">
          <a:blip r:embed="rId4">
            <a:alphaModFix/>
          </a:blip>
          <a:srcRect b="0" l="0" r="0" t="28812"/>
          <a:stretch/>
        </p:blipFill>
        <p:spPr>
          <a:xfrm>
            <a:off x="7999412" y="0"/>
            <a:ext cx="1603387" cy="1141407"/>
          </a:xfrm>
          <a:prstGeom prst="rect">
            <a:avLst/>
          </a:prstGeom>
          <a:noFill/>
          <a:ln>
            <a:noFill/>
          </a:ln>
        </p:spPr>
      </p:pic>
      <p:pic>
        <p:nvPicPr>
          <p:cNvPr id="14" name="Google Shape;14;p17"/>
          <p:cNvPicPr preferRelativeResize="0"/>
          <p:nvPr/>
        </p:nvPicPr>
        <p:blipFill rotWithShape="1">
          <a:blip r:embed="rId5">
            <a:alphaModFix/>
          </a:blip>
          <a:srcRect b="23320" l="0" r="0" t="0"/>
          <a:stretch/>
        </p:blipFill>
        <p:spPr>
          <a:xfrm>
            <a:off x="8605878" y="6096000"/>
            <a:ext cx="993734" cy="762000"/>
          </a:xfrm>
          <a:prstGeom prst="rect">
            <a:avLst/>
          </a:prstGeom>
          <a:noFill/>
          <a:ln>
            <a:noFill/>
          </a:ln>
        </p:spPr>
      </p:pic>
      <p:sp>
        <p:nvSpPr>
          <p:cNvPr id="15" name="Google Shape;15;p17"/>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7" name="Google Shape;17;p17"/>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30200" lvl="0" marL="457200" marR="0" rtl="0" algn="l">
              <a:spcBef>
                <a:spcPts val="1000"/>
              </a:spcBef>
              <a:spcAft>
                <a:spcPts val="0"/>
              </a:spcAft>
              <a:buClr>
                <a:srgbClr val="86D1D8"/>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320040" lvl="1" marL="914400" marR="0" rtl="0" algn="l">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309880" lvl="2" marL="1371600" marR="0" rtl="0" algn="l">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299719" lvl="3" marL="1828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299720" lvl="4" marL="22860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299720" lvl="5" marL="27432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299720" lvl="6" marL="32004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299720" lvl="7" marL="36576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299720" lvl="8" marL="4114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8" name="Google Shape;18;p1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9" name="Google Shape;19;p1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0" name="Google Shape;20;p1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 id="2147483661" r:id="rId18"/>
    <p:sldLayoutId id="2147483662" r:id="rId19"/>
    <p:sldLayoutId id="2147483663" r:id="rId20"/>
    <p:sldLayoutId id="2147483664" r:id="rId21"/>
    <p:sldLayoutId id="2147483665"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www.youtube.com/watch?v=qkjsa1iEiG0" TargetMode="External"/><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11.png"/><Relationship Id="rId5"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www.youtube.com/watch?v=1KnaGHWw0e0" TargetMode="External"/><Relationship Id="rId4" Type="http://schemas.openxmlformats.org/officeDocument/2006/relationships/image" Target="../media/image2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hyperlink" Target="http://www.youtube.com/watch?v=V5tBGYdt8eQ" TargetMode="External"/><Relationship Id="rId5"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www.youtube.com/watch?v=So4-_zbF5u0" TargetMode="External"/><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3.png"/><Relationship Id="rId4" Type="http://schemas.openxmlformats.org/officeDocument/2006/relationships/image" Target="../media/image8.png"/><Relationship Id="rId5"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
          <p:cNvSpPr txBox="1"/>
          <p:nvPr>
            <p:ph type="ctrTitle"/>
          </p:nvPr>
        </p:nvSpPr>
        <p:spPr>
          <a:xfrm>
            <a:off x="1683171" y="1745911"/>
            <a:ext cx="8825658" cy="3329581"/>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lt2"/>
              </a:buClr>
              <a:buSzPts val="7200"/>
              <a:buFont typeface="Century Gothic"/>
              <a:buNone/>
            </a:pPr>
            <a:r>
              <a:rPr lang="en-US"/>
              <a:t>ME599 Advanced Mechatronics Elbow Exoskeleton Final Project</a:t>
            </a:r>
            <a:endParaRPr/>
          </a:p>
        </p:txBody>
      </p:sp>
      <p:sp>
        <p:nvSpPr>
          <p:cNvPr id="153" name="Google Shape;153;p1"/>
          <p:cNvSpPr txBox="1"/>
          <p:nvPr>
            <p:ph idx="1" type="subTitle"/>
          </p:nvPr>
        </p:nvSpPr>
        <p:spPr>
          <a:xfrm>
            <a:off x="1293423" y="5112089"/>
            <a:ext cx="9605154" cy="1842341"/>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4800"/>
              <a:buNone/>
            </a:pPr>
            <a:r>
              <a:rPr lang="en-US" sz="6000">
                <a:solidFill>
                  <a:schemeClr val="lt1"/>
                </a:solidFill>
              </a:rPr>
              <a:t>BY: YUSUF WONG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0"/>
          <p:cNvSpPr txBox="1"/>
          <p:nvPr>
            <p:ph type="title"/>
          </p:nvPr>
        </p:nvSpPr>
        <p:spPr>
          <a:xfrm>
            <a:off x="434242" y="452718"/>
            <a:ext cx="10579500"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Admittance Control - Code</a:t>
            </a:r>
            <a:endParaRPr/>
          </a:p>
        </p:txBody>
      </p:sp>
      <p:sp>
        <p:nvSpPr>
          <p:cNvPr id="231" name="Google Shape;231;p10"/>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241300" lvl="0" marL="342900" rtl="0" algn="l">
              <a:spcBef>
                <a:spcPts val="0"/>
              </a:spcBef>
              <a:spcAft>
                <a:spcPts val="0"/>
              </a:spcAft>
              <a:buSzPts val="1600"/>
              <a:buNone/>
            </a:pPr>
            <a:r>
              <a:t/>
            </a:r>
            <a:endParaRPr/>
          </a:p>
        </p:txBody>
      </p:sp>
      <p:pic>
        <p:nvPicPr>
          <p:cNvPr id="232" name="Google Shape;232;p10"/>
          <p:cNvPicPr preferRelativeResize="0"/>
          <p:nvPr/>
        </p:nvPicPr>
        <p:blipFill rotWithShape="1">
          <a:blip r:embed="rId3">
            <a:alphaModFix/>
          </a:blip>
          <a:srcRect b="0" l="0" r="43005" t="0"/>
          <a:stretch/>
        </p:blipFill>
        <p:spPr>
          <a:xfrm>
            <a:off x="-71088" y="1484542"/>
            <a:ext cx="5302967" cy="5193081"/>
          </a:xfrm>
          <a:prstGeom prst="rect">
            <a:avLst/>
          </a:prstGeom>
          <a:noFill/>
          <a:ln>
            <a:noFill/>
          </a:ln>
        </p:spPr>
      </p:pic>
      <p:pic>
        <p:nvPicPr>
          <p:cNvPr id="233" name="Google Shape;233;p10"/>
          <p:cNvPicPr preferRelativeResize="0"/>
          <p:nvPr/>
        </p:nvPicPr>
        <p:blipFill rotWithShape="1">
          <a:blip r:embed="rId4">
            <a:alphaModFix/>
          </a:blip>
          <a:srcRect b="0" l="0" r="0" t="0"/>
          <a:stretch/>
        </p:blipFill>
        <p:spPr>
          <a:xfrm>
            <a:off x="5218528" y="1484542"/>
            <a:ext cx="6898526" cy="519308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Admittance Control - Demo</a:t>
            </a:r>
            <a:endParaRPr/>
          </a:p>
        </p:txBody>
      </p:sp>
      <p:pic>
        <p:nvPicPr>
          <p:cNvPr id="240" name="Google Shape;240;p11" title="Task 2 Admittance Control">
            <a:hlinkClick r:id="rId3"/>
          </p:cNvPr>
          <p:cNvPicPr preferRelativeResize="0"/>
          <p:nvPr/>
        </p:nvPicPr>
        <p:blipFill>
          <a:blip r:embed="rId4">
            <a:alphaModFix/>
          </a:blip>
          <a:stretch>
            <a:fillRect/>
          </a:stretch>
        </p:blipFill>
        <p:spPr>
          <a:xfrm>
            <a:off x="1445438" y="1292925"/>
            <a:ext cx="9301125" cy="5231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2"/>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Virtual Wall Control - Code</a:t>
            </a:r>
            <a:endParaRPr/>
          </a:p>
        </p:txBody>
      </p:sp>
      <p:sp>
        <p:nvSpPr>
          <p:cNvPr id="247" name="Google Shape;247;p12"/>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241300" lvl="0" marL="342900" rtl="0" algn="l">
              <a:spcBef>
                <a:spcPts val="0"/>
              </a:spcBef>
              <a:spcAft>
                <a:spcPts val="0"/>
              </a:spcAft>
              <a:buSzPts val="1600"/>
              <a:buNone/>
            </a:pPr>
            <a:r>
              <a:t/>
            </a:r>
            <a:endParaRPr/>
          </a:p>
        </p:txBody>
      </p:sp>
      <p:pic>
        <p:nvPicPr>
          <p:cNvPr id="248" name="Google Shape;248;p12"/>
          <p:cNvPicPr preferRelativeResize="0"/>
          <p:nvPr/>
        </p:nvPicPr>
        <p:blipFill rotWithShape="1">
          <a:blip r:embed="rId3">
            <a:alphaModFix/>
          </a:blip>
          <a:srcRect b="0" l="0" r="0" t="0"/>
          <a:stretch/>
        </p:blipFill>
        <p:spPr>
          <a:xfrm>
            <a:off x="5437681" y="1203738"/>
            <a:ext cx="6553200" cy="5410200"/>
          </a:xfrm>
          <a:prstGeom prst="rect">
            <a:avLst/>
          </a:prstGeom>
          <a:noFill/>
          <a:ln>
            <a:noFill/>
          </a:ln>
        </p:spPr>
      </p:pic>
      <p:pic>
        <p:nvPicPr>
          <p:cNvPr id="249" name="Google Shape;249;p12"/>
          <p:cNvPicPr preferRelativeResize="0"/>
          <p:nvPr/>
        </p:nvPicPr>
        <p:blipFill rotWithShape="1">
          <a:blip r:embed="rId4">
            <a:alphaModFix/>
          </a:blip>
          <a:srcRect b="0" l="0" r="43005" t="0"/>
          <a:stretch/>
        </p:blipFill>
        <p:spPr>
          <a:xfrm>
            <a:off x="191539" y="1405389"/>
            <a:ext cx="5156933" cy="5050073"/>
          </a:xfrm>
          <a:prstGeom prst="rect">
            <a:avLst/>
          </a:prstGeom>
          <a:noFill/>
          <a:ln>
            <a:noFill/>
          </a:ln>
        </p:spPr>
      </p:pic>
      <p:pic>
        <p:nvPicPr>
          <p:cNvPr id="250" name="Google Shape;250;p12"/>
          <p:cNvPicPr preferRelativeResize="0"/>
          <p:nvPr/>
        </p:nvPicPr>
        <p:blipFill rotWithShape="1">
          <a:blip r:embed="rId5">
            <a:alphaModFix/>
          </a:blip>
          <a:srcRect b="0" l="0" r="0" t="0"/>
          <a:stretch/>
        </p:blipFill>
        <p:spPr>
          <a:xfrm>
            <a:off x="9492898" y="3580813"/>
            <a:ext cx="2431308" cy="190023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1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Virtual Wall Control - Demo</a:t>
            </a:r>
            <a:endParaRPr/>
          </a:p>
        </p:txBody>
      </p:sp>
      <p:pic>
        <p:nvPicPr>
          <p:cNvPr id="257" name="Google Shape;257;p13" title="Task 3 Virtual Wall">
            <a:hlinkClick r:id="rId3"/>
          </p:cNvPr>
          <p:cNvPicPr preferRelativeResize="0"/>
          <p:nvPr/>
        </p:nvPicPr>
        <p:blipFill>
          <a:blip r:embed="rId4">
            <a:alphaModFix/>
          </a:blip>
          <a:stretch>
            <a:fillRect/>
          </a:stretch>
        </p:blipFill>
        <p:spPr>
          <a:xfrm>
            <a:off x="1600000" y="1414000"/>
            <a:ext cx="8992000" cy="505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14"/>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Problems/Troubleshooting:</a:t>
            </a:r>
            <a:endParaRPr/>
          </a:p>
        </p:txBody>
      </p:sp>
      <p:sp>
        <p:nvSpPr>
          <p:cNvPr id="264" name="Google Shape;264;p14"/>
          <p:cNvSpPr txBox="1"/>
          <p:nvPr>
            <p:ph idx="1" type="body"/>
          </p:nvPr>
        </p:nvSpPr>
        <p:spPr>
          <a:xfrm>
            <a:off x="1104293" y="1431620"/>
            <a:ext cx="8946541"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en-US"/>
              <a:t>While testing my Code with the Load Cell, and constantly trying to apply a load on the arm, the hinge broke off at the Motor Connection Interface. </a:t>
            </a:r>
            <a:endParaRPr/>
          </a:p>
          <a:p>
            <a:pPr indent="-342900" lvl="0" marL="342900" rtl="0" algn="l">
              <a:spcBef>
                <a:spcPts val="1000"/>
              </a:spcBef>
              <a:spcAft>
                <a:spcPts val="0"/>
              </a:spcAft>
              <a:buSzPts val="1600"/>
              <a:buChar char="►"/>
            </a:pPr>
            <a:r>
              <a:rPr lang="en-US"/>
              <a:t>I used tape and screw the screws form the bottom instead </a:t>
            </a:r>
            <a:endParaRPr/>
          </a:p>
        </p:txBody>
      </p:sp>
      <p:pic>
        <p:nvPicPr>
          <p:cNvPr id="265" name="Google Shape;265;p14"/>
          <p:cNvPicPr preferRelativeResize="0"/>
          <p:nvPr/>
        </p:nvPicPr>
        <p:blipFill rotWithShape="1">
          <a:blip r:embed="rId3">
            <a:alphaModFix/>
          </a:blip>
          <a:srcRect b="0" l="3469" r="0" t="0"/>
          <a:stretch/>
        </p:blipFill>
        <p:spPr>
          <a:xfrm>
            <a:off x="646111" y="2971907"/>
            <a:ext cx="3954834" cy="3691897"/>
          </a:xfrm>
          <a:prstGeom prst="rect">
            <a:avLst/>
          </a:prstGeom>
          <a:noFill/>
          <a:ln>
            <a:noFill/>
          </a:ln>
        </p:spPr>
      </p:pic>
      <p:pic>
        <p:nvPicPr>
          <p:cNvPr id="266" name="Google Shape;266;p14"/>
          <p:cNvPicPr preferRelativeResize="0"/>
          <p:nvPr/>
        </p:nvPicPr>
        <p:blipFill rotWithShape="1">
          <a:blip r:embed="rId4">
            <a:alphaModFix/>
          </a:blip>
          <a:srcRect b="0" l="0" r="0" t="0"/>
          <a:stretch/>
        </p:blipFill>
        <p:spPr>
          <a:xfrm>
            <a:off x="5053453" y="2971907"/>
            <a:ext cx="6912205" cy="374440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1" name="Shape 271"/>
        <p:cNvGrpSpPr/>
        <p:nvPr/>
      </p:nvGrpSpPr>
      <p:grpSpPr>
        <a:xfrm>
          <a:off x="0" y="0"/>
          <a:ext cx="0" cy="0"/>
          <a:chOff x="0" y="0"/>
          <a:chExt cx="0" cy="0"/>
        </a:xfrm>
      </p:grpSpPr>
      <p:sp>
        <p:nvSpPr>
          <p:cNvPr id="272" name="Google Shape;272;p15"/>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73" name="Google Shape;273;p15"/>
          <p:cNvSpPr txBox="1"/>
          <p:nvPr>
            <p:ph type="title"/>
          </p:nvPr>
        </p:nvSpPr>
        <p:spPr>
          <a:xfrm>
            <a:off x="5411931" y="452718"/>
            <a:ext cx="4638903" cy="140053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2"/>
              </a:buClr>
              <a:buSzPts val="4200"/>
              <a:buFont typeface="Century Gothic"/>
              <a:buNone/>
            </a:pPr>
            <a:r>
              <a:rPr lang="en-US"/>
              <a:t>What I Learned:</a:t>
            </a:r>
            <a:endParaRPr/>
          </a:p>
        </p:txBody>
      </p:sp>
      <p:sp>
        <p:nvSpPr>
          <p:cNvPr id="274" name="Google Shape;274;p15"/>
          <p:cNvSpPr/>
          <p:nvPr/>
        </p:nvSpPr>
        <p:spPr>
          <a:xfrm flipH="1">
            <a:off x="4628375" y="-1573"/>
            <a:ext cx="559472" cy="3709642"/>
          </a:xfrm>
          <a:custGeom>
            <a:rect b="b" l="l" r="r" t="t"/>
            <a:pathLst>
              <a:path extrusionOk="0" h="3709642" w="55947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pic>
        <p:nvPicPr>
          <p:cNvPr id="275" name="Google Shape;275;p15"/>
          <p:cNvPicPr preferRelativeResize="0"/>
          <p:nvPr/>
        </p:nvPicPr>
        <p:blipFill rotWithShape="1">
          <a:blip r:embed="rId4">
            <a:alphaModFix/>
          </a:blip>
          <a:srcRect b="-1" l="9747" r="24806" t="0"/>
          <a:stretch/>
        </p:blipFill>
        <p:spPr>
          <a:xfrm>
            <a:off x="3" y="10"/>
            <a:ext cx="4973099" cy="6857991"/>
          </a:xfrm>
          <a:custGeom>
            <a:rect b="b" l="l" r="r" t="t"/>
            <a:pathLst>
              <a:path extrusionOk="0" h="6858001" w="4973099">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a:noFill/>
          <a:ln>
            <a:noFill/>
          </a:ln>
        </p:spPr>
      </p:pic>
      <p:sp>
        <p:nvSpPr>
          <p:cNvPr id="276" name="Google Shape;276;p15"/>
          <p:cNvSpPr/>
          <p:nvPr/>
        </p:nvSpPr>
        <p:spPr>
          <a:xfrm>
            <a:off x="10442448"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5"/>
          <p:cNvSpPr txBox="1"/>
          <p:nvPr>
            <p:ph idx="1" type="body"/>
          </p:nvPr>
        </p:nvSpPr>
        <p:spPr>
          <a:xfrm>
            <a:off x="5187847" y="1252258"/>
            <a:ext cx="6499327" cy="5153024"/>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SzPts val="1600"/>
              <a:buChar char="►"/>
            </a:pPr>
            <a:r>
              <a:rPr lang="en-US"/>
              <a:t>How to 3D model a Robotic Arm Assembly</a:t>
            </a:r>
            <a:endParaRPr/>
          </a:p>
          <a:p>
            <a:pPr indent="-342900" lvl="0" marL="342900" rtl="0" algn="l">
              <a:lnSpc>
                <a:spcPct val="90000"/>
              </a:lnSpc>
              <a:spcBef>
                <a:spcPts val="1000"/>
              </a:spcBef>
              <a:spcAft>
                <a:spcPts val="0"/>
              </a:spcAft>
              <a:buSzPts val="1600"/>
              <a:buChar char="►"/>
            </a:pPr>
            <a:r>
              <a:rPr lang="en-US"/>
              <a:t>Understood that there are many ways of Control</a:t>
            </a:r>
            <a:endParaRPr/>
          </a:p>
          <a:p>
            <a:pPr indent="-285750" lvl="1" marL="742950" rtl="0" algn="l">
              <a:lnSpc>
                <a:spcPct val="90000"/>
              </a:lnSpc>
              <a:spcBef>
                <a:spcPts val="1000"/>
              </a:spcBef>
              <a:spcAft>
                <a:spcPts val="0"/>
              </a:spcAft>
              <a:buSzPts val="1600"/>
              <a:buChar char="►"/>
            </a:pPr>
            <a:r>
              <a:rPr lang="en-US" sz="2000"/>
              <a:t>Reading Load Cell Sensor Data</a:t>
            </a:r>
            <a:endParaRPr/>
          </a:p>
          <a:p>
            <a:pPr indent="-285750" lvl="1" marL="742950" rtl="0" algn="l">
              <a:lnSpc>
                <a:spcPct val="90000"/>
              </a:lnSpc>
              <a:spcBef>
                <a:spcPts val="1000"/>
              </a:spcBef>
              <a:spcAft>
                <a:spcPts val="0"/>
              </a:spcAft>
              <a:buSzPts val="1600"/>
              <a:buChar char="►"/>
            </a:pPr>
            <a:r>
              <a:rPr lang="en-US" sz="2000"/>
              <a:t>PID Control from Servo Motors</a:t>
            </a:r>
            <a:endParaRPr/>
          </a:p>
          <a:p>
            <a:pPr indent="-285750" lvl="1" marL="742950" rtl="0" algn="l">
              <a:lnSpc>
                <a:spcPct val="90000"/>
              </a:lnSpc>
              <a:spcBef>
                <a:spcPts val="1000"/>
              </a:spcBef>
              <a:spcAft>
                <a:spcPts val="0"/>
              </a:spcAft>
              <a:buSzPts val="1600"/>
              <a:buChar char="►"/>
            </a:pPr>
            <a:r>
              <a:rPr lang="en-US" sz="2000"/>
              <a:t>IMU Sensors</a:t>
            </a:r>
            <a:endParaRPr/>
          </a:p>
          <a:p>
            <a:pPr indent="-342900" lvl="0" marL="342900" rtl="0" algn="l">
              <a:lnSpc>
                <a:spcPct val="90000"/>
              </a:lnSpc>
              <a:spcBef>
                <a:spcPts val="1000"/>
              </a:spcBef>
              <a:spcAft>
                <a:spcPts val="0"/>
              </a:spcAft>
              <a:buSzPts val="1600"/>
              <a:buChar char="►"/>
            </a:pPr>
            <a:r>
              <a:rPr lang="en-US"/>
              <a:t>Arduino Programming</a:t>
            </a:r>
            <a:endParaRPr/>
          </a:p>
          <a:p>
            <a:pPr indent="-285750" lvl="1" marL="742950" rtl="0" algn="l">
              <a:lnSpc>
                <a:spcPct val="90000"/>
              </a:lnSpc>
              <a:spcBef>
                <a:spcPts val="1000"/>
              </a:spcBef>
              <a:spcAft>
                <a:spcPts val="0"/>
              </a:spcAft>
              <a:buSzPts val="1600"/>
              <a:buChar char="►"/>
            </a:pPr>
            <a:r>
              <a:rPr lang="en-US" sz="2000"/>
              <a:t>How to Code a Servo Motor &amp; Control it</a:t>
            </a:r>
            <a:endParaRPr/>
          </a:p>
          <a:p>
            <a:pPr indent="-285750" lvl="1" marL="742950" rtl="0" algn="l">
              <a:lnSpc>
                <a:spcPct val="90000"/>
              </a:lnSpc>
              <a:spcBef>
                <a:spcPts val="1000"/>
              </a:spcBef>
              <a:spcAft>
                <a:spcPts val="0"/>
              </a:spcAft>
              <a:buSzPts val="1600"/>
              <a:buChar char="►"/>
            </a:pPr>
            <a:r>
              <a:rPr lang="en-US" sz="2000"/>
              <a:t>Reading, interpreting, and utilizing Analog Data</a:t>
            </a:r>
            <a:endParaRPr/>
          </a:p>
          <a:p>
            <a:pPr indent="-228600" lvl="2" marL="1143000" rtl="0" algn="l">
              <a:lnSpc>
                <a:spcPct val="90000"/>
              </a:lnSpc>
              <a:spcBef>
                <a:spcPts val="1000"/>
              </a:spcBef>
              <a:spcAft>
                <a:spcPts val="0"/>
              </a:spcAft>
              <a:buSzPts val="1600"/>
              <a:buChar char="►"/>
            </a:pPr>
            <a:r>
              <a:rPr lang="en-US" sz="2000"/>
              <a:t>Servo Motor</a:t>
            </a:r>
            <a:endParaRPr/>
          </a:p>
          <a:p>
            <a:pPr indent="-228600" lvl="2" marL="1143000" rtl="0" algn="l">
              <a:lnSpc>
                <a:spcPct val="90000"/>
              </a:lnSpc>
              <a:spcBef>
                <a:spcPts val="1000"/>
              </a:spcBef>
              <a:spcAft>
                <a:spcPts val="0"/>
              </a:spcAft>
              <a:buSzPts val="1600"/>
              <a:buChar char="►"/>
            </a:pPr>
            <a:r>
              <a:rPr lang="en-US" sz="2000"/>
              <a:t>Load Cell</a:t>
            </a:r>
            <a:endParaRPr/>
          </a:p>
          <a:p>
            <a:pPr indent="-285750" lvl="1" marL="742950" rtl="0" algn="l">
              <a:lnSpc>
                <a:spcPct val="90000"/>
              </a:lnSpc>
              <a:spcBef>
                <a:spcPts val="1000"/>
              </a:spcBef>
              <a:spcAft>
                <a:spcPts val="0"/>
              </a:spcAft>
              <a:buSzPts val="1600"/>
              <a:buChar char="►"/>
            </a:pPr>
            <a:r>
              <a:rPr lang="en-US" sz="2000"/>
              <a:t>Learning How to Debug &amp; Analyze Arduino Code using Serial.println() statements</a:t>
            </a:r>
            <a:endParaRPr/>
          </a:p>
          <a:p>
            <a:pPr indent="-241300" lvl="0" marL="342900" rtl="0" algn="l">
              <a:lnSpc>
                <a:spcPct val="90000"/>
              </a:lnSpc>
              <a:spcBef>
                <a:spcPts val="1000"/>
              </a:spcBef>
              <a:spcAft>
                <a:spcPts val="0"/>
              </a:spcAft>
              <a:buSzPts val="160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6"/>
          <p:cNvSpPr txBox="1"/>
          <p:nvPr>
            <p:ph type="title"/>
          </p:nvPr>
        </p:nvSpPr>
        <p:spPr>
          <a:xfrm>
            <a:off x="1370805" y="874059"/>
            <a:ext cx="9450389" cy="5109882"/>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9600"/>
              <a:buFont typeface="Century Gothic"/>
              <a:buNone/>
            </a:pPr>
            <a:r>
              <a:rPr lang="en-US" sz="9600"/>
              <a:t>THANK YOU!!! (especially to the TA’s!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 name="Shape 158"/>
        <p:cNvGrpSpPr/>
        <p:nvPr/>
      </p:nvGrpSpPr>
      <p:grpSpPr>
        <a:xfrm>
          <a:off x="0" y="0"/>
          <a:ext cx="0" cy="0"/>
          <a:chOff x="0" y="0"/>
          <a:chExt cx="0" cy="0"/>
        </a:xfrm>
      </p:grpSpPr>
      <p:sp>
        <p:nvSpPr>
          <p:cNvPr id="159" name="Google Shape;159;p2"/>
          <p:cNvSpPr txBox="1"/>
          <p:nvPr>
            <p:ph type="title"/>
          </p:nvPr>
        </p:nvSpPr>
        <p:spPr>
          <a:xfrm>
            <a:off x="646112" y="452718"/>
            <a:ext cx="4165580" cy="140053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2"/>
              </a:buClr>
              <a:buSzPts val="4200"/>
              <a:buFont typeface="Century Gothic"/>
              <a:buNone/>
            </a:pPr>
            <a:r>
              <a:rPr lang="en-US"/>
              <a:t>Background</a:t>
            </a:r>
            <a:endParaRPr/>
          </a:p>
        </p:txBody>
      </p:sp>
      <p:sp>
        <p:nvSpPr>
          <p:cNvPr id="160" name="Google Shape;160;p2"/>
          <p:cNvSpPr/>
          <p:nvPr/>
        </p:nvSpPr>
        <p:spPr>
          <a:xfrm rot="-5400000">
            <a:off x="5270819" y="-63600"/>
            <a:ext cx="6858001" cy="6985200"/>
          </a:xfrm>
          <a:custGeom>
            <a:rect b="b" l="l" r="r" t="t"/>
            <a:pathLst>
              <a:path extrusionOk="0" h="6985200" w="6858001">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161" name="Google Shape;161;p2"/>
          <p:cNvSpPr/>
          <p:nvPr/>
        </p:nvSpPr>
        <p:spPr>
          <a:xfrm>
            <a:off x="4994020" y="-1"/>
            <a:ext cx="559472" cy="3709642"/>
          </a:xfrm>
          <a:custGeom>
            <a:rect b="b" l="l" r="r" t="t"/>
            <a:pathLst>
              <a:path extrusionOk="0" h="3709642" w="55947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pic>
        <p:nvPicPr>
          <p:cNvPr id="162" name="Google Shape;162;p2"/>
          <p:cNvPicPr preferRelativeResize="0"/>
          <p:nvPr/>
        </p:nvPicPr>
        <p:blipFill rotWithShape="1">
          <a:blip r:embed="rId4">
            <a:alphaModFix/>
          </a:blip>
          <a:srcRect b="0" l="0" r="0" t="0"/>
          <a:stretch/>
        </p:blipFill>
        <p:spPr>
          <a:xfrm>
            <a:off x="6417514" y="647699"/>
            <a:ext cx="4803262" cy="3242202"/>
          </a:xfrm>
          <a:prstGeom prst="rect">
            <a:avLst/>
          </a:prstGeom>
          <a:noFill/>
          <a:ln>
            <a:noFill/>
          </a:ln>
        </p:spPr>
      </p:pic>
      <p:sp>
        <p:nvSpPr>
          <p:cNvPr id="163" name="Google Shape;163;p2"/>
          <p:cNvSpPr/>
          <p:nvPr/>
        </p:nvSpPr>
        <p:spPr>
          <a:xfrm>
            <a:off x="10442448"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
          <p:cNvSpPr txBox="1"/>
          <p:nvPr>
            <p:ph idx="1" type="body"/>
          </p:nvPr>
        </p:nvSpPr>
        <p:spPr>
          <a:xfrm>
            <a:off x="209699" y="1267337"/>
            <a:ext cx="4997520" cy="4977160"/>
          </a:xfrm>
          <a:prstGeom prst="rect">
            <a:avLst/>
          </a:prstGeom>
          <a:noFill/>
          <a:ln>
            <a:noFill/>
          </a:ln>
        </p:spPr>
        <p:txBody>
          <a:bodyPr anchorCtr="0" anchor="t" bIns="45700" lIns="91425" spcFirstLastPara="1" rIns="91425" wrap="square" tIns="45700">
            <a:normAutofit/>
          </a:bodyPr>
          <a:lstStyle/>
          <a:p>
            <a:pPr indent="-342900" lvl="0" marL="379800" rtl="0" algn="l">
              <a:lnSpc>
                <a:spcPct val="90000"/>
              </a:lnSpc>
              <a:spcBef>
                <a:spcPts val="0"/>
              </a:spcBef>
              <a:spcAft>
                <a:spcPts val="0"/>
              </a:spcAft>
              <a:buSzPts val="1600"/>
              <a:buChar char="►"/>
            </a:pPr>
            <a:r>
              <a:rPr lang="en-US"/>
              <a:t>Purpose</a:t>
            </a:r>
            <a:endParaRPr/>
          </a:p>
          <a:p>
            <a:pPr indent="-285750" lvl="1" marL="779850" rtl="0" algn="l">
              <a:lnSpc>
                <a:spcPct val="90000"/>
              </a:lnSpc>
              <a:spcBef>
                <a:spcPts val="1000"/>
              </a:spcBef>
              <a:spcAft>
                <a:spcPts val="0"/>
              </a:spcAft>
              <a:buSzPts val="1600"/>
              <a:buChar char="►"/>
            </a:pPr>
            <a:r>
              <a:rPr lang="en-US" sz="2000"/>
              <a:t>To design an Exoskeleton</a:t>
            </a:r>
            <a:endParaRPr/>
          </a:p>
          <a:p>
            <a:pPr indent="-228600" lvl="2" marL="1179900" rtl="0" algn="l">
              <a:lnSpc>
                <a:spcPct val="90000"/>
              </a:lnSpc>
              <a:spcBef>
                <a:spcPts val="1000"/>
              </a:spcBef>
              <a:spcAft>
                <a:spcPts val="0"/>
              </a:spcAft>
              <a:buSzPts val="1600"/>
              <a:buChar char="►"/>
            </a:pPr>
            <a:r>
              <a:rPr lang="en-US" sz="2000"/>
              <a:t>Using SolidWorks to Generate Concept Designs &amp; Assemblies</a:t>
            </a:r>
            <a:endParaRPr/>
          </a:p>
          <a:p>
            <a:pPr indent="-285750" lvl="1" marL="779850" rtl="0" algn="l">
              <a:lnSpc>
                <a:spcPct val="90000"/>
              </a:lnSpc>
              <a:spcBef>
                <a:spcPts val="1000"/>
              </a:spcBef>
              <a:spcAft>
                <a:spcPts val="0"/>
              </a:spcAft>
              <a:buSzPts val="1600"/>
              <a:buChar char="►"/>
            </a:pPr>
            <a:r>
              <a:rPr lang="en-US" sz="2000"/>
              <a:t>Learn Mechatronics Concepts</a:t>
            </a:r>
            <a:endParaRPr/>
          </a:p>
          <a:p>
            <a:pPr indent="-228600" lvl="2" marL="1179900" rtl="0" algn="l">
              <a:lnSpc>
                <a:spcPct val="90000"/>
              </a:lnSpc>
              <a:spcBef>
                <a:spcPts val="1000"/>
              </a:spcBef>
              <a:spcAft>
                <a:spcPts val="0"/>
              </a:spcAft>
              <a:buSzPts val="1600"/>
              <a:buChar char="►"/>
            </a:pPr>
            <a:r>
              <a:rPr lang="en-US" sz="2000"/>
              <a:t>Arduino </a:t>
            </a:r>
            <a:endParaRPr/>
          </a:p>
          <a:p>
            <a:pPr indent="-228600" lvl="3" marL="1637100" rtl="0" algn="l">
              <a:lnSpc>
                <a:spcPct val="90000"/>
              </a:lnSpc>
              <a:spcBef>
                <a:spcPts val="1000"/>
              </a:spcBef>
              <a:spcAft>
                <a:spcPts val="0"/>
              </a:spcAft>
              <a:buSzPts val="1600"/>
              <a:buChar char="►"/>
            </a:pPr>
            <a:r>
              <a:rPr lang="en-US" sz="2000"/>
              <a:t>Programming &amp; Controlling Actuators such as Servos</a:t>
            </a:r>
            <a:endParaRPr/>
          </a:p>
          <a:p>
            <a:pPr indent="-228600" lvl="2" marL="1179900" rtl="0" algn="l">
              <a:lnSpc>
                <a:spcPct val="90000"/>
              </a:lnSpc>
              <a:spcBef>
                <a:spcPts val="1000"/>
              </a:spcBef>
              <a:spcAft>
                <a:spcPts val="0"/>
              </a:spcAft>
              <a:buSzPts val="1600"/>
              <a:buChar char="►"/>
            </a:pPr>
            <a:r>
              <a:rPr lang="en-US" sz="2000"/>
              <a:t>Loadcell Sensors</a:t>
            </a:r>
            <a:endParaRPr/>
          </a:p>
          <a:p>
            <a:pPr indent="-228600" lvl="2" marL="1179900" rtl="0" algn="l">
              <a:lnSpc>
                <a:spcPct val="90000"/>
              </a:lnSpc>
              <a:spcBef>
                <a:spcPts val="1000"/>
              </a:spcBef>
              <a:spcAft>
                <a:spcPts val="0"/>
              </a:spcAft>
              <a:buSzPts val="1600"/>
              <a:buChar char="►"/>
            </a:pPr>
            <a:r>
              <a:rPr lang="en-US" sz="2000"/>
              <a:t>Motor Control</a:t>
            </a:r>
            <a:endParaRPr/>
          </a:p>
          <a:p>
            <a:pPr indent="-285750" lvl="1" marL="779850" rtl="0" algn="l">
              <a:lnSpc>
                <a:spcPct val="90000"/>
              </a:lnSpc>
              <a:spcBef>
                <a:spcPts val="1000"/>
              </a:spcBef>
              <a:spcAft>
                <a:spcPts val="0"/>
              </a:spcAft>
              <a:buSzPts val="1600"/>
              <a:buChar char="►"/>
            </a:pPr>
            <a:r>
              <a:rPr lang="en-US" sz="2000"/>
              <a:t>Introduction to Biomechanics Industry</a:t>
            </a:r>
            <a:endParaRPr/>
          </a:p>
          <a:p>
            <a:pPr indent="-127000" lvl="2" marL="1179900" rtl="0" algn="l">
              <a:lnSpc>
                <a:spcPct val="90000"/>
              </a:lnSpc>
              <a:spcBef>
                <a:spcPts val="1000"/>
              </a:spcBef>
              <a:spcAft>
                <a:spcPts val="0"/>
              </a:spcAft>
              <a:buSzPts val="1600"/>
              <a:buNone/>
            </a:pPr>
            <a:r>
              <a:t/>
            </a:r>
            <a:endParaRPr sz="2000"/>
          </a:p>
          <a:p>
            <a:pPr indent="-184150" lvl="1" marL="779850" rtl="0" algn="l">
              <a:lnSpc>
                <a:spcPct val="90000"/>
              </a:lnSpc>
              <a:spcBef>
                <a:spcPts val="1000"/>
              </a:spcBef>
              <a:spcAft>
                <a:spcPts val="0"/>
              </a:spcAft>
              <a:buSzPts val="1600"/>
              <a:buNone/>
            </a:pPr>
            <a:r>
              <a:t/>
            </a:r>
            <a:endParaRPr sz="2000"/>
          </a:p>
        </p:txBody>
      </p:sp>
      <p:pic>
        <p:nvPicPr>
          <p:cNvPr id="165" name="Google Shape;165;p2"/>
          <p:cNvPicPr preferRelativeResize="0"/>
          <p:nvPr/>
        </p:nvPicPr>
        <p:blipFill rotWithShape="1">
          <a:blip r:embed="rId5">
            <a:alphaModFix/>
          </a:blip>
          <a:srcRect b="0" l="0" r="0" t="0"/>
          <a:stretch/>
        </p:blipFill>
        <p:spPr>
          <a:xfrm>
            <a:off x="6096000" y="4085841"/>
            <a:ext cx="2354839" cy="2442305"/>
          </a:xfrm>
          <a:prstGeom prst="rect">
            <a:avLst/>
          </a:prstGeom>
          <a:noFill/>
          <a:ln>
            <a:noFill/>
          </a:ln>
        </p:spPr>
      </p:pic>
      <p:pic>
        <p:nvPicPr>
          <p:cNvPr id="166" name="Google Shape;166;p2"/>
          <p:cNvPicPr preferRelativeResize="0"/>
          <p:nvPr/>
        </p:nvPicPr>
        <p:blipFill rotWithShape="1">
          <a:blip r:embed="rId6">
            <a:alphaModFix/>
          </a:blip>
          <a:srcRect b="0" l="0" r="0" t="0"/>
          <a:stretch/>
        </p:blipFill>
        <p:spPr>
          <a:xfrm>
            <a:off x="8598430" y="4089741"/>
            <a:ext cx="3212617" cy="263434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My SolidWorks Design</a:t>
            </a:r>
            <a:endParaRPr/>
          </a:p>
        </p:txBody>
      </p:sp>
      <p:pic>
        <p:nvPicPr>
          <p:cNvPr id="173" name="Google Shape;173;p3"/>
          <p:cNvPicPr preferRelativeResize="0"/>
          <p:nvPr/>
        </p:nvPicPr>
        <p:blipFill rotWithShape="1">
          <a:blip r:embed="rId3">
            <a:alphaModFix/>
          </a:blip>
          <a:srcRect b="0" l="0" r="0" t="0"/>
          <a:stretch/>
        </p:blipFill>
        <p:spPr>
          <a:xfrm>
            <a:off x="1252813" y="1353408"/>
            <a:ext cx="9686374" cy="550459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4"/>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Two Degrees of Motion:</a:t>
            </a:r>
            <a:endParaRPr/>
          </a:p>
        </p:txBody>
      </p:sp>
      <p:pic>
        <p:nvPicPr>
          <p:cNvPr id="180" name="Google Shape;180;p4"/>
          <p:cNvPicPr preferRelativeResize="0"/>
          <p:nvPr/>
        </p:nvPicPr>
        <p:blipFill rotWithShape="1">
          <a:blip r:embed="rId3">
            <a:alphaModFix/>
          </a:blip>
          <a:srcRect b="0" l="0" r="0" t="0"/>
          <a:stretch/>
        </p:blipFill>
        <p:spPr>
          <a:xfrm>
            <a:off x="117684" y="1981005"/>
            <a:ext cx="5502066" cy="3669983"/>
          </a:xfrm>
          <a:prstGeom prst="rect">
            <a:avLst/>
          </a:prstGeom>
          <a:noFill/>
          <a:ln>
            <a:noFill/>
          </a:ln>
        </p:spPr>
      </p:pic>
      <p:pic>
        <p:nvPicPr>
          <p:cNvPr id="181" name="Google Shape;181;p4"/>
          <p:cNvPicPr preferRelativeResize="0"/>
          <p:nvPr/>
        </p:nvPicPr>
        <p:blipFill rotWithShape="1">
          <a:blip r:embed="rId4">
            <a:alphaModFix/>
          </a:blip>
          <a:srcRect b="0" l="0" r="0" t="0"/>
          <a:stretch/>
        </p:blipFill>
        <p:spPr>
          <a:xfrm>
            <a:off x="5619751" y="1981005"/>
            <a:ext cx="6572250" cy="366998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5"/>
          <p:cNvSpPr txBox="1"/>
          <p:nvPr>
            <p:ph type="title"/>
          </p:nvPr>
        </p:nvSpPr>
        <p:spPr>
          <a:xfrm>
            <a:off x="244667" y="475020"/>
            <a:ext cx="10137118"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b="1" lang="en-US"/>
              <a:t>Position Control </a:t>
            </a:r>
            <a:r>
              <a:rPr lang="en-US"/>
              <a:t>– Part 1: Point-to-Point</a:t>
            </a:r>
            <a:endParaRPr/>
          </a:p>
        </p:txBody>
      </p:sp>
      <p:pic>
        <p:nvPicPr>
          <p:cNvPr id="188" name="Google Shape;188;p5"/>
          <p:cNvPicPr preferRelativeResize="0"/>
          <p:nvPr/>
        </p:nvPicPr>
        <p:blipFill rotWithShape="1">
          <a:blip r:embed="rId3">
            <a:alphaModFix/>
          </a:blip>
          <a:srcRect b="0" l="0" r="0" t="0"/>
          <a:stretch/>
        </p:blipFill>
        <p:spPr>
          <a:xfrm>
            <a:off x="389633" y="1175285"/>
            <a:ext cx="3541265" cy="5495360"/>
          </a:xfrm>
          <a:prstGeom prst="rect">
            <a:avLst/>
          </a:prstGeom>
          <a:noFill/>
          <a:ln>
            <a:noFill/>
          </a:ln>
        </p:spPr>
      </p:pic>
      <p:pic>
        <p:nvPicPr>
          <p:cNvPr id="189" name="Google Shape;189;p5" title="Task 1 Point to Point">
            <a:hlinkClick r:id="rId4"/>
          </p:cNvPr>
          <p:cNvPicPr preferRelativeResize="0"/>
          <p:nvPr/>
        </p:nvPicPr>
        <p:blipFill>
          <a:blip r:embed="rId5">
            <a:alphaModFix/>
          </a:blip>
          <a:stretch>
            <a:fillRect/>
          </a:stretch>
        </p:blipFill>
        <p:spPr>
          <a:xfrm>
            <a:off x="4522053" y="2016400"/>
            <a:ext cx="7375775" cy="4148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6"/>
          <p:cNvSpPr txBox="1"/>
          <p:nvPr>
            <p:ph type="title"/>
          </p:nvPr>
        </p:nvSpPr>
        <p:spPr>
          <a:xfrm>
            <a:off x="244666" y="475020"/>
            <a:ext cx="11096123" cy="117957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b="1" lang="en-US"/>
              <a:t>Position Control </a:t>
            </a:r>
            <a:r>
              <a:rPr lang="en-US"/>
              <a:t>– Part 2: Replay Trajectory</a:t>
            </a:r>
            <a:endParaRPr/>
          </a:p>
        </p:txBody>
      </p:sp>
      <p:sp>
        <p:nvSpPr>
          <p:cNvPr id="196" name="Google Shape;196;p6"/>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241300" lvl="0" marL="342900" rtl="0" algn="l">
              <a:spcBef>
                <a:spcPts val="0"/>
              </a:spcBef>
              <a:spcAft>
                <a:spcPts val="0"/>
              </a:spcAft>
              <a:buSzPts val="1600"/>
              <a:buNone/>
            </a:pPr>
            <a:r>
              <a:t/>
            </a:r>
            <a:endParaRPr/>
          </a:p>
        </p:txBody>
      </p:sp>
      <p:pic>
        <p:nvPicPr>
          <p:cNvPr id="197" name="Google Shape;197;p6"/>
          <p:cNvPicPr preferRelativeResize="0"/>
          <p:nvPr/>
        </p:nvPicPr>
        <p:blipFill rotWithShape="1">
          <a:blip r:embed="rId3">
            <a:alphaModFix/>
          </a:blip>
          <a:srcRect b="0" l="0" r="0" t="0"/>
          <a:stretch/>
        </p:blipFill>
        <p:spPr>
          <a:xfrm>
            <a:off x="537857" y="1315679"/>
            <a:ext cx="5244789" cy="5274533"/>
          </a:xfrm>
          <a:prstGeom prst="rect">
            <a:avLst/>
          </a:prstGeom>
          <a:noFill/>
          <a:ln>
            <a:noFill/>
          </a:ln>
        </p:spPr>
      </p:pic>
      <p:pic>
        <p:nvPicPr>
          <p:cNvPr id="198" name="Google Shape;198;p6"/>
          <p:cNvPicPr preferRelativeResize="0"/>
          <p:nvPr/>
        </p:nvPicPr>
        <p:blipFill rotWithShape="1">
          <a:blip r:embed="rId4">
            <a:alphaModFix/>
          </a:blip>
          <a:srcRect b="0" l="0" r="0" t="0"/>
          <a:stretch/>
        </p:blipFill>
        <p:spPr>
          <a:xfrm>
            <a:off x="5782646" y="1315679"/>
            <a:ext cx="5332976" cy="527453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7"/>
          <p:cNvSpPr txBox="1"/>
          <p:nvPr>
            <p:ph type="title"/>
          </p:nvPr>
        </p:nvSpPr>
        <p:spPr>
          <a:xfrm>
            <a:off x="244666" y="475020"/>
            <a:ext cx="11096123" cy="117957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Position Control – Part 2: Replay Trajectory</a:t>
            </a:r>
            <a:endParaRPr/>
          </a:p>
        </p:txBody>
      </p:sp>
      <p:pic>
        <p:nvPicPr>
          <p:cNvPr id="205" name="Google Shape;205;p7" title="Task 1 Prerecorded Trajectory">
            <a:hlinkClick r:id="rId3"/>
          </p:cNvPr>
          <p:cNvPicPr preferRelativeResize="0"/>
          <p:nvPr/>
        </p:nvPicPr>
        <p:blipFill>
          <a:blip r:embed="rId4">
            <a:alphaModFix/>
          </a:blip>
          <a:stretch>
            <a:fillRect/>
          </a:stretch>
        </p:blipFill>
        <p:spPr>
          <a:xfrm>
            <a:off x="1159737" y="1299802"/>
            <a:ext cx="9266000" cy="5212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8"/>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Load Cell Calibration</a:t>
            </a:r>
            <a:endParaRPr/>
          </a:p>
        </p:txBody>
      </p:sp>
      <p:sp>
        <p:nvSpPr>
          <p:cNvPr id="212" name="Google Shape;212;p8"/>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241300" lvl="0" marL="342900" rtl="0" algn="l">
              <a:spcBef>
                <a:spcPts val="0"/>
              </a:spcBef>
              <a:spcAft>
                <a:spcPts val="0"/>
              </a:spcAft>
              <a:buSzPts val="1600"/>
              <a:buNone/>
            </a:pPr>
            <a:r>
              <a:t/>
            </a:r>
            <a:endParaRPr/>
          </a:p>
        </p:txBody>
      </p:sp>
      <p:pic>
        <p:nvPicPr>
          <p:cNvPr id="213" name="Google Shape;213;p8"/>
          <p:cNvPicPr preferRelativeResize="0"/>
          <p:nvPr/>
        </p:nvPicPr>
        <p:blipFill rotWithShape="1">
          <a:blip r:embed="rId3">
            <a:alphaModFix/>
          </a:blip>
          <a:srcRect b="0" l="0" r="22647" t="0"/>
          <a:stretch/>
        </p:blipFill>
        <p:spPr>
          <a:xfrm>
            <a:off x="6096000" y="1853248"/>
            <a:ext cx="6081421" cy="3599698"/>
          </a:xfrm>
          <a:prstGeom prst="rect">
            <a:avLst/>
          </a:prstGeom>
          <a:noFill/>
          <a:ln>
            <a:noFill/>
          </a:ln>
        </p:spPr>
      </p:pic>
      <p:pic>
        <p:nvPicPr>
          <p:cNvPr id="214" name="Google Shape;214;p8"/>
          <p:cNvPicPr preferRelativeResize="0"/>
          <p:nvPr/>
        </p:nvPicPr>
        <p:blipFill rotWithShape="1">
          <a:blip r:embed="rId4">
            <a:alphaModFix/>
          </a:blip>
          <a:srcRect b="0" l="0" r="0" t="0"/>
          <a:stretch/>
        </p:blipFill>
        <p:spPr>
          <a:xfrm>
            <a:off x="0" y="1559801"/>
            <a:ext cx="6232923" cy="419548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9"/>
          <p:cNvSpPr txBox="1"/>
          <p:nvPr>
            <p:ph type="title"/>
          </p:nvPr>
        </p:nvSpPr>
        <p:spPr>
          <a:xfrm>
            <a:off x="434242" y="452718"/>
            <a:ext cx="10579500"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Load Cell Calibration – MATLAB Results</a:t>
            </a:r>
            <a:endParaRPr/>
          </a:p>
        </p:txBody>
      </p:sp>
      <p:sp>
        <p:nvSpPr>
          <p:cNvPr id="221" name="Google Shape;221;p9"/>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241300" lvl="0" marL="342900" rtl="0" algn="l">
              <a:spcBef>
                <a:spcPts val="0"/>
              </a:spcBef>
              <a:spcAft>
                <a:spcPts val="0"/>
              </a:spcAft>
              <a:buSzPts val="1600"/>
              <a:buNone/>
            </a:pPr>
            <a:r>
              <a:t/>
            </a:r>
            <a:endParaRPr/>
          </a:p>
        </p:txBody>
      </p:sp>
      <p:pic>
        <p:nvPicPr>
          <p:cNvPr id="222" name="Google Shape;222;p9"/>
          <p:cNvPicPr preferRelativeResize="0"/>
          <p:nvPr/>
        </p:nvPicPr>
        <p:blipFill rotWithShape="1">
          <a:blip r:embed="rId3">
            <a:alphaModFix/>
          </a:blip>
          <a:srcRect b="0" l="0" r="0" t="0"/>
          <a:stretch/>
        </p:blipFill>
        <p:spPr>
          <a:xfrm>
            <a:off x="5063555" y="1632389"/>
            <a:ext cx="6420389" cy="4772893"/>
          </a:xfrm>
          <a:prstGeom prst="rect">
            <a:avLst/>
          </a:prstGeom>
          <a:noFill/>
          <a:ln>
            <a:noFill/>
          </a:ln>
        </p:spPr>
      </p:pic>
      <p:pic>
        <p:nvPicPr>
          <p:cNvPr id="223" name="Google Shape;223;p9"/>
          <p:cNvPicPr preferRelativeResize="0"/>
          <p:nvPr/>
        </p:nvPicPr>
        <p:blipFill rotWithShape="1">
          <a:blip r:embed="rId4">
            <a:alphaModFix/>
          </a:blip>
          <a:srcRect b="0" l="0" r="0" t="0"/>
          <a:stretch/>
        </p:blipFill>
        <p:spPr>
          <a:xfrm>
            <a:off x="770911" y="1506724"/>
            <a:ext cx="4292644" cy="5024222"/>
          </a:xfrm>
          <a:prstGeom prst="rect">
            <a:avLst/>
          </a:prstGeom>
          <a:noFill/>
          <a:ln>
            <a:noFill/>
          </a:ln>
        </p:spPr>
      </p:pic>
      <p:pic>
        <p:nvPicPr>
          <p:cNvPr id="224" name="Google Shape;224;p9"/>
          <p:cNvPicPr preferRelativeResize="0"/>
          <p:nvPr/>
        </p:nvPicPr>
        <p:blipFill rotWithShape="1">
          <a:blip r:embed="rId5">
            <a:alphaModFix/>
          </a:blip>
          <a:srcRect b="0" l="0" r="0" t="0"/>
          <a:stretch/>
        </p:blipFill>
        <p:spPr>
          <a:xfrm>
            <a:off x="8388830" y="4229211"/>
            <a:ext cx="2624912" cy="77554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2021-05-26T03:17:18Z</dcterms:created>
  <dc:creator>yusufwong42@gmail.com</dc:creator>
</cp:coreProperties>
</file>